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4630400" cy="8229600"/>
  <p:notesSz cx="8229600" cy="14630400"/>
  <p:embeddedFontLst>
    <p:embeddedFont>
      <p:font typeface="Gelasio"/>
      <p:regular r:id="rId24"/>
    </p:embeddedFont>
    <p:embeddedFont>
      <p:font typeface="Gelasio"/>
      <p:regular r:id="rId25"/>
    </p:embeddedFont>
    <p:embeddedFont>
      <p:font typeface="Gelasio"/>
      <p:regular r:id="rId26"/>
    </p:embeddedFont>
    <p:embeddedFont>
      <p:font typeface="Gelasio"/>
      <p:regular r:id="rId27"/>
    </p:embeddedFont>
    <p:embeddedFont>
      <p:font typeface="Lato"/>
      <p:regular r:id="rId28"/>
    </p:embeddedFont>
    <p:embeddedFont>
      <p:font typeface="Lato"/>
      <p:regular r:id="rId29"/>
    </p:embeddedFont>
    <p:embeddedFont>
      <p:font typeface="Lato"/>
      <p:regular r:id="rId30"/>
    </p:embeddedFont>
    <p:embeddedFont>
      <p:font typeface="Lato"/>
      <p:regular r:id="rId3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Relationship Id="rId26" Type="http://schemas.openxmlformats.org/officeDocument/2006/relationships/font" Target="fonts/font3.fntdata"/><Relationship Id="rId27" Type="http://schemas.openxmlformats.org/officeDocument/2006/relationships/font" Target="fonts/font4.fntdata"/><Relationship Id="rId28" Type="http://schemas.openxmlformats.org/officeDocument/2006/relationships/font" Target="fonts/font5.fntdata"/><Relationship Id="rId29" Type="http://schemas.openxmlformats.org/officeDocument/2006/relationships/font" Target="fonts/font6.fntdata"/><Relationship Id="rId3" Type="http://schemas.openxmlformats.org/officeDocument/2006/relationships/slide" Target="slides/slide2.xml"/><Relationship Id="rId30" Type="http://schemas.openxmlformats.org/officeDocument/2006/relationships/font" Target="fonts/font7.fntdata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018-1.png>
</file>

<file path=ppt/media/image-1018-2.png>
</file>

<file path=ppt/media/image-2-1.png>
</file>

<file path=ppt/media/image-3-1.png>
</file>

<file path=ppt/media/image-4-1.png>
</file>

<file path=ppt/media/image-7-1.png>
</file>

<file path=ppt/media/image-8-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8-1.png"/><Relationship Id="rId2" Type="http://schemas.openxmlformats.org/officeDocument/2006/relationships/image" Target="../media/image-1018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1760" y="378262"/>
            <a:ext cx="1706880" cy="17068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15728" y="3005257"/>
            <a:ext cx="6798945" cy="849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650"/>
              </a:lnSpc>
              <a:buNone/>
            </a:pPr>
            <a:r>
              <a:rPr lang="en-US" sz="5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Minor Project - III</a:t>
            </a:r>
            <a:endParaRPr lang="en-US" sz="5350" dirty="0"/>
          </a:p>
        </p:txBody>
      </p:sp>
      <p:sp>
        <p:nvSpPr>
          <p:cNvPr id="4" name="Text 1"/>
          <p:cNvSpPr/>
          <p:nvPr/>
        </p:nvSpPr>
        <p:spPr>
          <a:xfrm>
            <a:off x="689729" y="4150519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Semester - VI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89729" y="4687491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Title - Web Development &amp; Machine Learning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89729" y="5224463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Topic - </a:t>
            </a:r>
            <a:pPr algn="ctr" indent="0" marL="0">
              <a:lnSpc>
                <a:spcPts val="24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GreenPact</a:t>
            </a:r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Sustainable farming through assured contracts.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89729" y="5761434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Team Members :  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89729" y="6298406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Dushyant Singh(112215063, CSE-A),   Ramanand Kumawat(112215185, CSE - B),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89729" y="6835378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Lakshay Kumawat(112215103, CSE - A),      Janmesh Rajput(112215080, CSE - A),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89729" y="7372350"/>
            <a:ext cx="13250942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Nikita Jaiswal(112215126, CSE - A)</a:t>
            </a:r>
            <a:endParaRPr lang="en-US" sz="1550" dirty="0"/>
          </a:p>
        </p:txBody>
      </p:sp>
      <p:sp>
        <p:nvSpPr>
          <p:cNvPr id="11" name="TextBox 10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14349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Challenges and Risks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679627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Clear contracts between farmers and contractors require standardization, transparency, and effective dispute management.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74737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The platform must use strong encryption and robust security to protect contracts, pricing, and payment details.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42008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Limited or unreliable internet in rural areas can hinder platformuse.</a:t>
            </a:r>
            <a:endParaRPr lang="en-US" sz="1900" dirty="0"/>
          </a:p>
        </p:txBody>
      </p:sp>
      <p:sp>
        <p:nvSpPr>
          <p:cNvPr id="6" name="TextBox 5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10245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Impact 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27552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Income Stability: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MSP has increased farmers income by 30-35% for certain crops.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294822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Transaction Transparency: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25-30% of farm produce is sold through organized channels. This platform will increase that percentage.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01597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Insight: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Offers real-time market trends to guide farmers on planting and selling decisions.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68868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Efficient Selling: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Simplifies crop advertising and selling for quicker and more effective transactions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36138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Enhanced Bargaining: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Improves negotiation power through direct buyer engagement.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034088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Financial Planning: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Enables long-term contracts, potentially boosting farmer incomes 10-15% through expanded access to contract farming arrangements.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
</a:t>
            </a:r>
            <a:endParaRPr lang="en-US" sz="1900" dirty="0"/>
          </a:p>
        </p:txBody>
      </p:sp>
      <p:sp>
        <p:nvSpPr>
          <p:cNvPr id="9" name="TextBox 8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166" y="795933"/>
            <a:ext cx="5401151" cy="675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6166" y="1794986"/>
            <a:ext cx="3240643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1-) Social Benefits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756166" y="2524006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Farmer Empowerment: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86% of Indian farmers are small and marginal, often lacking direct market access.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6166" y="3112770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Multilingual Communication: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multilingual platform fosters inclusivity and collaboration among diverse farming communities.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6166" y="3701534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Knowledge Sharing: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22 million farmers are using agri-tech platforms. This number can grow with integrated chat services.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6166" y="4371261"/>
            <a:ext cx="3667958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2-) Economic Benefits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756166" y="5100280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Informed Production: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Price volatility can cause up to 30% income swings for farmers yearly. Real-time market trends can help reduce this.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6166" y="5770007"/>
            <a:ext cx="4534853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3-) Environmental Benefits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756166" y="6499027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Resource Efficiency: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and weather insights help manage water, soil, and fertilizers efficiently.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6166" y="7087791"/>
            <a:ext cx="13118068" cy="345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Consolidated Farming: </a:t>
            </a:r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FPO-driven practices promote eco-friendly land and resource use.</a:t>
            </a:r>
            <a:endParaRPr lang="en-US" sz="1700" dirty="0"/>
          </a:p>
        </p:txBody>
      </p:sp>
      <p:sp>
        <p:nvSpPr>
          <p:cNvPr id="12" name="TextBox 11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218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Current Progress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8711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Title discussion and it's research work.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06848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Proposed Solution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54985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Knowledge and requirements gathering.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03122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Use-case diagram, flow chart and database design prepared.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51259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 authentication and authorization done.</a:t>
            </a:r>
            <a:endParaRPr lang="en-US" sz="1900" dirty="0"/>
          </a:p>
        </p:txBody>
      </p:sp>
      <p:sp>
        <p:nvSpPr>
          <p:cNvPr id="8" name="TextBox 7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6258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Planning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82785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Setting up contract.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30922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functionality using backend and databases.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79059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Testing 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27196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Deployment</a:t>
            </a:r>
            <a:endParaRPr lang="en-US" sz="1900" dirty="0"/>
          </a:p>
        </p:txBody>
      </p:sp>
      <p:sp>
        <p:nvSpPr>
          <p:cNvPr id="7" name="TextBox 6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6894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Reference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33422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Chand, Ramesh. "Doubling Farmers' Income Rationale, Srategy, Prospects and Action Plan." (2017).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00692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Reddy, A. Amarender. "Electronic national agricultural markets." Current Science 115.5 (2018): 826-837.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367962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Gulati, Ashok, Ranjana Roy, and Shweta Saini. Revitalizing Indian agriculture and boosting farmer incomes.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35233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Springer Nature, 2021.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025033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Beniwal, Anubhav, and Aditi Mathur. "Rajasthan's Agricultural Innovation Landscape: An Overview of Start ups and Trends." Asian J. Agric. Ext. Econ. Soc 41.4 (2023): 157-168.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609278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Barik, Prasenjit. "A critical analysis of India's Contract Farming Act 2020." Agricultural Economics Research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4037" y="676548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Review 34.conf (2021): 165-174.</a:t>
            </a:r>
            <a:endParaRPr lang="en-US" sz="1900" dirty="0"/>
          </a:p>
        </p:txBody>
      </p:sp>
      <p:sp>
        <p:nvSpPr>
          <p:cNvPr id="10" name="TextBox 9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308705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Reference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352330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What has the Govt offered protesting farmers from Punjab? The proposed new formula is for NCCF, NAFED, and CCI to buy at a contracted MSP for five years. How will this arrangement work, and what have the farmers said?</a:t>
            </a:r>
            <a:endParaRPr lang="en-US" sz="1900" dirty="0"/>
          </a:p>
        </p:txBody>
      </p:sp>
      <p:sp>
        <p:nvSpPr>
          <p:cNvPr id="4" name="TextBox 3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80011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4229100" y="344197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Thank You</a:t>
            </a:r>
            <a:endParaRPr lang="en-US" sz="4850" dirty="0"/>
          </a:p>
        </p:txBody>
      </p:sp>
      <p:sp>
        <p:nvSpPr>
          <p:cNvPr id="4" name="Text 2"/>
          <p:cNvSpPr/>
          <p:nvPr/>
        </p:nvSpPr>
        <p:spPr>
          <a:xfrm>
            <a:off x="864037" y="458378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25649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6" name="TextBox 5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203" y="678299"/>
            <a:ext cx="6166485" cy="770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Index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203" y="1818918"/>
            <a:ext cx="924639" cy="955715"/>
          </a:xfrm>
          <a:prstGeom prst="roundRect">
            <a:avLst>
              <a:gd name="adj" fmla="val 11204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5" name="Text 2"/>
          <p:cNvSpPr/>
          <p:nvPr/>
        </p:nvSpPr>
        <p:spPr>
          <a:xfrm>
            <a:off x="1125022" y="2050018"/>
            <a:ext cx="132517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2034421" y="2065496"/>
            <a:ext cx="4983599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Statement &amp; Solution</a:t>
            </a:r>
            <a:endParaRPr lang="en-US" sz="2900" dirty="0"/>
          </a:p>
        </p:txBody>
      </p:sp>
      <p:sp>
        <p:nvSpPr>
          <p:cNvPr id="7" name="Shape 4"/>
          <p:cNvSpPr/>
          <p:nvPr/>
        </p:nvSpPr>
        <p:spPr>
          <a:xfrm>
            <a:off x="1911072" y="2759393"/>
            <a:ext cx="8075295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  <p:txBody>
          <a:bodyPr/>
          <a:p/>
        </p:txBody>
      </p:sp>
      <p:sp>
        <p:nvSpPr>
          <p:cNvPr id="8" name="Shape 5"/>
          <p:cNvSpPr/>
          <p:nvPr/>
        </p:nvSpPr>
        <p:spPr>
          <a:xfrm>
            <a:off x="863203" y="2897862"/>
            <a:ext cx="1849279" cy="955715"/>
          </a:xfrm>
          <a:prstGeom prst="roundRect">
            <a:avLst>
              <a:gd name="adj" fmla="val 10840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9" name="Text 6"/>
          <p:cNvSpPr/>
          <p:nvPr/>
        </p:nvSpPr>
        <p:spPr>
          <a:xfrm>
            <a:off x="1125022" y="3128963"/>
            <a:ext cx="172283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2959060" y="3144441"/>
            <a:ext cx="5934432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Resolution and Technology</a:t>
            </a:r>
            <a:endParaRPr lang="en-US" sz="2900" dirty="0"/>
          </a:p>
        </p:txBody>
      </p:sp>
      <p:sp>
        <p:nvSpPr>
          <p:cNvPr id="11" name="Shape 8"/>
          <p:cNvSpPr/>
          <p:nvPr/>
        </p:nvSpPr>
        <p:spPr>
          <a:xfrm>
            <a:off x="2835712" y="3838337"/>
            <a:ext cx="7150656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  <p:txBody>
          <a:bodyPr/>
          <a:p/>
        </p:txBody>
      </p:sp>
      <p:sp>
        <p:nvSpPr>
          <p:cNvPr id="12" name="Shape 9"/>
          <p:cNvSpPr/>
          <p:nvPr/>
        </p:nvSpPr>
        <p:spPr>
          <a:xfrm>
            <a:off x="863203" y="3976807"/>
            <a:ext cx="2773918" cy="955715"/>
          </a:xfrm>
          <a:prstGeom prst="roundRect">
            <a:avLst>
              <a:gd name="adj" fmla="val 10840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13" name="Text 10"/>
          <p:cNvSpPr/>
          <p:nvPr/>
        </p:nvSpPr>
        <p:spPr>
          <a:xfrm>
            <a:off x="1125022" y="4207907"/>
            <a:ext cx="170140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3883700" y="4223385"/>
            <a:ext cx="5340668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Feasibility, Challenges and Risks</a:t>
            </a:r>
            <a:endParaRPr lang="en-US" sz="2900" dirty="0"/>
          </a:p>
        </p:txBody>
      </p:sp>
      <p:sp>
        <p:nvSpPr>
          <p:cNvPr id="15" name="Shape 12"/>
          <p:cNvSpPr/>
          <p:nvPr/>
        </p:nvSpPr>
        <p:spPr>
          <a:xfrm>
            <a:off x="3760351" y="4917281"/>
            <a:ext cx="6226016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  <p:txBody>
          <a:bodyPr/>
          <a:p/>
        </p:txBody>
      </p:sp>
      <p:sp>
        <p:nvSpPr>
          <p:cNvPr id="16" name="Shape 13"/>
          <p:cNvSpPr/>
          <p:nvPr/>
        </p:nvSpPr>
        <p:spPr>
          <a:xfrm>
            <a:off x="863203" y="5055751"/>
            <a:ext cx="3698558" cy="955715"/>
          </a:xfrm>
          <a:prstGeom prst="roundRect">
            <a:avLst>
              <a:gd name="adj" fmla="val 10840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17" name="Text 14"/>
          <p:cNvSpPr/>
          <p:nvPr/>
        </p:nvSpPr>
        <p:spPr>
          <a:xfrm>
            <a:off x="1125022" y="5286851"/>
            <a:ext cx="174188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4808339" y="5302329"/>
            <a:ext cx="2939058" cy="462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Impact &amp; Benefits</a:t>
            </a:r>
            <a:endParaRPr lang="en-US" sz="2900" dirty="0"/>
          </a:p>
        </p:txBody>
      </p:sp>
      <p:sp>
        <p:nvSpPr>
          <p:cNvPr id="19" name="Shape 16"/>
          <p:cNvSpPr/>
          <p:nvPr/>
        </p:nvSpPr>
        <p:spPr>
          <a:xfrm>
            <a:off x="4684990" y="5996226"/>
            <a:ext cx="5301377" cy="15240"/>
          </a:xfrm>
          <a:prstGeom prst="roundRect">
            <a:avLst>
              <a:gd name="adj" fmla="val 679770"/>
            </a:avLst>
          </a:prstGeom>
          <a:solidFill>
            <a:srgbClr val="CECEC9"/>
          </a:solidFill>
          <a:ln/>
        </p:spPr>
        <p:txBody>
          <a:bodyPr/>
          <a:p/>
        </p:txBody>
      </p:sp>
      <p:sp>
        <p:nvSpPr>
          <p:cNvPr id="20" name="Shape 17"/>
          <p:cNvSpPr/>
          <p:nvPr/>
        </p:nvSpPr>
        <p:spPr>
          <a:xfrm>
            <a:off x="863203" y="6134695"/>
            <a:ext cx="4623197" cy="1418273"/>
          </a:xfrm>
          <a:prstGeom prst="roundRect">
            <a:avLst>
              <a:gd name="adj" fmla="val 7304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21" name="Text 18"/>
          <p:cNvSpPr/>
          <p:nvPr/>
        </p:nvSpPr>
        <p:spPr>
          <a:xfrm>
            <a:off x="1125022" y="6597134"/>
            <a:ext cx="162878" cy="49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400" dirty="0"/>
          </a:p>
        </p:txBody>
      </p:sp>
      <p:sp>
        <p:nvSpPr>
          <p:cNvPr id="22" name="Text 19"/>
          <p:cNvSpPr/>
          <p:nvPr/>
        </p:nvSpPr>
        <p:spPr>
          <a:xfrm>
            <a:off x="5732978" y="6381274"/>
            <a:ext cx="4130040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Current Progress &amp; Future Planning</a:t>
            </a:r>
            <a:endParaRPr lang="en-US" sz="2900" dirty="0"/>
          </a:p>
        </p:txBody>
      </p:sp>
      <p:sp>
        <p:nvSpPr>
          <p:cNvPr id="23" name="TextBox 22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1637" y="213860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Statement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4521637" y="3280410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AIM </a:t>
            </a:r>
            <a:endParaRPr lang="en-US" sz="3850" dirty="0"/>
          </a:p>
        </p:txBody>
      </p:sp>
      <p:sp>
        <p:nvSpPr>
          <p:cNvPr id="5" name="Shape 2"/>
          <p:cNvSpPr/>
          <p:nvPr/>
        </p:nvSpPr>
        <p:spPr>
          <a:xfrm>
            <a:off x="4521637" y="4267795"/>
            <a:ext cx="9244727" cy="1823204"/>
          </a:xfrm>
          <a:prstGeom prst="roundRect">
            <a:avLst>
              <a:gd name="adj" fmla="val 5687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p/>
        </p:txBody>
      </p:sp>
      <p:sp>
        <p:nvSpPr>
          <p:cNvPr id="6" name="Shape 3"/>
          <p:cNvSpPr/>
          <p:nvPr/>
        </p:nvSpPr>
        <p:spPr>
          <a:xfrm>
            <a:off x="4536877" y="4283035"/>
            <a:ext cx="9214247" cy="17927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p/>
        </p:txBody>
      </p:sp>
      <p:sp>
        <p:nvSpPr>
          <p:cNvPr id="7" name="Text 4"/>
          <p:cNvSpPr/>
          <p:nvPr/>
        </p:nvSpPr>
        <p:spPr>
          <a:xfrm>
            <a:off x="4783693" y="4438769"/>
            <a:ext cx="8720614" cy="14812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aim is to ensure fair pricing, market stability, and secure agreements between farmers and buyers through an assured contract farming system.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862" y="638056"/>
            <a:ext cx="9749076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Solution/Idea</a:t>
            </a:r>
            <a:endParaRPr lang="en-US" sz="1700" dirty="0"/>
          </a:p>
        </p:txBody>
      </p:sp>
      <p:sp>
        <p:nvSpPr>
          <p:cNvPr id="4" name="Shape 1"/>
          <p:cNvSpPr/>
          <p:nvPr/>
        </p:nvSpPr>
        <p:spPr>
          <a:xfrm>
            <a:off x="862608" y="1184315"/>
            <a:ext cx="22860" cy="6567249"/>
          </a:xfrm>
          <a:prstGeom prst="roundRect">
            <a:avLst>
              <a:gd name="adj" fmla="val 321214"/>
            </a:avLst>
          </a:prstGeom>
          <a:solidFill>
            <a:srgbClr val="CECEC9"/>
          </a:solidFill>
          <a:ln/>
        </p:spPr>
        <p:txBody>
          <a:bodyPr/>
          <a:p/>
        </p:txBody>
      </p:sp>
      <p:sp>
        <p:nvSpPr>
          <p:cNvPr id="5" name="Shape 2"/>
          <p:cNvSpPr/>
          <p:nvPr/>
        </p:nvSpPr>
        <p:spPr>
          <a:xfrm>
            <a:off x="677406" y="1380887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6" name="Text 3"/>
          <p:cNvSpPr/>
          <p:nvPr/>
        </p:nvSpPr>
        <p:spPr>
          <a:xfrm>
            <a:off x="817662" y="1446371"/>
            <a:ext cx="112752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223605" y="1359098"/>
            <a:ext cx="4359593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Digital Platform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1223605" y="1791772"/>
            <a:ext cx="913733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One-stop solution for managing transactions, contracts, market trends, and crop listings (including MSPs).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77406" y="2617470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10" name="Text 7"/>
          <p:cNvSpPr/>
          <p:nvPr/>
        </p:nvSpPr>
        <p:spPr>
          <a:xfrm>
            <a:off x="800755" y="2682954"/>
            <a:ext cx="146566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223605" y="2595682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Contract Security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223605" y="3028355"/>
            <a:ext cx="9137333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Enforcing legally-bound, OTP-verified contracts with advance payments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 fraud &amp; payment delays.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Only verified buyers and sellers can register, ensuring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authenticity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and trust.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77406" y="4133612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14" name="Text 11"/>
          <p:cNvSpPr/>
          <p:nvPr/>
        </p:nvSpPr>
        <p:spPr>
          <a:xfrm>
            <a:off x="801707" y="4199096"/>
            <a:ext cx="14466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223605" y="4111823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Seller's Interface</a:t>
            </a:r>
            <a:endParaRPr lang="en-US" sz="2050" dirty="0"/>
          </a:p>
        </p:txBody>
      </p:sp>
      <p:sp>
        <p:nvSpPr>
          <p:cNvPr id="16" name="Text 13"/>
          <p:cNvSpPr/>
          <p:nvPr/>
        </p:nvSpPr>
        <p:spPr>
          <a:xfrm>
            <a:off x="1223605" y="4544497"/>
            <a:ext cx="9137333" cy="559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Access to market news, demand forecasts, "</a:t>
            </a:r>
            <a:pPr algn="l" indent="0" marL="0">
              <a:lnSpc>
                <a:spcPts val="2200"/>
              </a:lnSpc>
              <a:buNone/>
            </a:pPr>
            <a:r>
              <a:rPr lang="en-US" sz="1350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E-Mandi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" for crop listings and multi-buyer access to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 dependency &amp; improved negotiation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77406" y="5649754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18" name="Text 15"/>
          <p:cNvSpPr/>
          <p:nvPr/>
        </p:nvSpPr>
        <p:spPr>
          <a:xfrm>
            <a:off x="799921" y="5715238"/>
            <a:ext cx="148233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223605" y="5627965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Buyer's Interface</a:t>
            </a:r>
            <a:endParaRPr lang="en-US" sz="2050" dirty="0"/>
          </a:p>
        </p:txBody>
      </p:sp>
      <p:sp>
        <p:nvSpPr>
          <p:cNvPr id="20" name="Text 17"/>
          <p:cNvSpPr/>
          <p:nvPr/>
        </p:nvSpPr>
        <p:spPr>
          <a:xfrm>
            <a:off x="1223605" y="6060638"/>
            <a:ext cx="913733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View crops, use "</a:t>
            </a:r>
            <a:pPr algn="l" indent="0" marL="0">
              <a:lnSpc>
                <a:spcPts val="2200"/>
              </a:lnSpc>
              <a:buNone/>
            </a:pPr>
            <a:r>
              <a:rPr lang="en-US" sz="1350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Kisan-Kart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" to post requirements, and browse multi-offerings.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677406" y="6886337"/>
            <a:ext cx="393263" cy="393263"/>
          </a:xfrm>
          <a:prstGeom prst="roundRect">
            <a:avLst>
              <a:gd name="adj" fmla="val 1867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p/>
        </p:txBody>
      </p:sp>
      <p:sp>
        <p:nvSpPr>
          <p:cNvPr id="22" name="Text 19"/>
          <p:cNvSpPr/>
          <p:nvPr/>
        </p:nvSpPr>
        <p:spPr>
          <a:xfrm>
            <a:off x="804684" y="6951821"/>
            <a:ext cx="138589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1223605" y="6864548"/>
            <a:ext cx="2622471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Help &amp; Support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1223605" y="7297222"/>
            <a:ext cx="9137333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Chatbot assists navigation; Users can </a:t>
            </a:r>
            <a:pPr algn="l" indent="0" marL="0">
              <a:lnSpc>
                <a:spcPts val="2200"/>
              </a:lnSpc>
              <a:buNone/>
            </a:pPr>
            <a:r>
              <a:rPr lang="en-US" sz="135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file complaints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managed by the administrative system.</a:t>
            </a:r>
            <a:endParaRPr lang="en-US" sz="1350" dirty="0"/>
          </a:p>
        </p:txBody>
      </p:sp>
      <p:sp>
        <p:nvSpPr>
          <p:cNvPr id="25" name="TextBox 24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4412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Problem Resolution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80939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Access: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Direct link to markets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bypasses intermediaries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48210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Price Transparency: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Real-time data aids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better price negotiation.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154805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Predictive Insights: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trend analytics help farmers plan crop cycles effectively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reducing market                  fluctuation risks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22255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Contractual Stability: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Legally-bound contracts provide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income stability.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895261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Market Security: </a:t>
            </a:r>
            <a:pPr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Reducing financial losses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from companies </a:t>
            </a:r>
            <a:pPr indent="0" marL="0">
              <a:lnSpc>
                <a:spcPts val="3100"/>
              </a:lnSpc>
              <a:buNone/>
            </a:pPr>
            <a:r>
              <a:rPr lang="en-US" sz="1900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(incase not buying produce) 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providing a huge online marketplace.</a:t>
            </a:r>
            <a:endParaRPr lang="en-US" sz="1900" dirty="0"/>
          </a:p>
        </p:txBody>
      </p:sp>
      <p:sp>
        <p:nvSpPr>
          <p:cNvPr id="8" name="TextBox 7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72264"/>
            <a:ext cx="731448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is Unique in Project?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2114074"/>
            <a:ext cx="12902327" cy="5143262"/>
          </a:xfrm>
          <a:prstGeom prst="roundRect">
            <a:avLst>
              <a:gd name="adj" fmla="val 2016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p/>
        </p:txBody>
      </p:sp>
      <p:sp>
        <p:nvSpPr>
          <p:cNvPr id="4" name="Shape 2"/>
          <p:cNvSpPr/>
          <p:nvPr/>
        </p:nvSpPr>
        <p:spPr>
          <a:xfrm>
            <a:off x="879277" y="2129314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1126212" y="2285048"/>
            <a:ext cx="403598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Inclusion of FPOs(Farmer Producer Organizations)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663446" y="2285048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supports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consolidation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aiding small-scale farmers meet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large market demands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aligning with government initiatives.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879277" y="3230880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1126212" y="3386614"/>
            <a:ext cx="403598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Community-Based cookingContract Understanding Aid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663446" y="3386614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Chatbot simplifies contracts, explains clauses, and ensures farmers are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well-informed before signing agreements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879277" y="4332446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1126212" y="4488180"/>
            <a:ext cx="403598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Multilingual Communication Suppor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5663446" y="4488180"/>
            <a:ext cx="784086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Eliminates language barriers.</a:t>
            </a:r>
            <a:endParaRPr lang="en-US" sz="1900" dirty="0"/>
          </a:p>
        </p:txBody>
      </p:sp>
      <p:sp>
        <p:nvSpPr>
          <p:cNvPr id="13" name="Shape 11"/>
          <p:cNvSpPr/>
          <p:nvPr/>
        </p:nvSpPr>
        <p:spPr>
          <a:xfrm>
            <a:off x="879277" y="5038963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p/>
        </p:txBody>
      </p:sp>
      <p:sp>
        <p:nvSpPr>
          <p:cNvPr id="14" name="Text 12"/>
          <p:cNvSpPr/>
          <p:nvPr/>
        </p:nvSpPr>
        <p:spPr>
          <a:xfrm>
            <a:off x="1126212" y="5194697"/>
            <a:ext cx="403598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Ratings &amp; Reviews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5663446" y="5194697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Enables buyers and sellers to view each other’s ratings,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aiding in effective decision-making.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879277" y="6140529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p/>
        </p:txBody>
      </p:sp>
      <p:sp>
        <p:nvSpPr>
          <p:cNvPr id="17" name="Text 15"/>
          <p:cNvSpPr/>
          <p:nvPr/>
        </p:nvSpPr>
        <p:spPr>
          <a:xfrm>
            <a:off x="1126212" y="6296263"/>
            <a:ext cx="403598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Long-term Contracts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5663446" y="6296263"/>
            <a:ext cx="78408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price negotiation based on MSP, ensuring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stable income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across </a:t>
            </a:r>
            <a:pPr algn="l" indent="0" marL="0">
              <a:lnSpc>
                <a:spcPts val="3100"/>
              </a:lnSpc>
              <a:buNone/>
            </a:pPr>
            <a:r>
              <a:rPr lang="en-US" sz="1900" b="1" i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 seasons.</a:t>
            </a:r>
            <a:endParaRPr lang="en-US" sz="1900" dirty="0"/>
          </a:p>
        </p:txBody>
      </p:sp>
      <p:sp>
        <p:nvSpPr>
          <p:cNvPr id="19" name="TextBox 18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57807" y="650677"/>
            <a:ext cx="5914787" cy="739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4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 Stack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2795" y="1863209"/>
            <a:ext cx="8004691" cy="507099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27961" y="7200305"/>
            <a:ext cx="12974479" cy="378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endParaRPr lang="en-US" sz="1850" dirty="0"/>
          </a:p>
        </p:txBody>
      </p:sp>
      <p:sp>
        <p:nvSpPr>
          <p:cNvPr id="5" name="TextBox 4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16629" y="417671"/>
            <a:ext cx="3797022" cy="474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Case Diagram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07963" y="1195983"/>
            <a:ext cx="7214354" cy="62042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2095" y="7571065"/>
            <a:ext cx="1348620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endParaRPr lang="en-US" sz="1150" dirty="0"/>
          </a:p>
        </p:txBody>
      </p:sp>
      <p:sp>
        <p:nvSpPr>
          <p:cNvPr id="5" name="TextBox 4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854" y="581263"/>
            <a:ext cx="5285065" cy="660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Feasibility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39854" y="1558885"/>
            <a:ext cx="3170992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1-) Technical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39854" y="2272189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Aadhaar and payment APIs simplify integration, cutting development complexity.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9854" y="2848213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Despite ease of integration, the process can still be time consuming during implementation.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9854" y="3503533"/>
            <a:ext cx="3170992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2-) Financial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739854" y="4216837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Revenue comes from transaction fees, premium features, and ads, ensuring financial sustainability.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39854" y="4792861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Existing Aadhaar and payment gateways reduce the need for new infrastructure, lowering upfront costs.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39854" y="5368885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Features like Aadhar API and SMS OTP are not free, so we'll need to budget for these costs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39854" y="6024205"/>
            <a:ext cx="3170992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3-) Market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739854" y="6737509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Rising demand for digital agriculture and tax benefits will boost farmer adoption of the platform.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39854" y="7313533"/>
            <a:ext cx="13150691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• Widespread digital payments and platform scalability ensure strong market potential.</a:t>
            </a:r>
            <a:endParaRPr lang="en-US" sz="1650" dirty="0"/>
          </a:p>
        </p:txBody>
      </p:sp>
      <p:sp>
        <p:nvSpPr>
          <p:cNvPr id="13" name="TextBox 12"/>
          <p:cNvSpPr txBox="1"/>
          <p:nvPr/>
        </p:nvSpPr>
        <p:spPr>
          <a:xfrm>
            <a:off x="50000" y="7929600"/>
            <a:ext cx="500000" cy="5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2025-02-28T05:55:11Z</dcterms:created>
  <dcterms:modified xsi:type="dcterms:W3CDTF">2025-02-28T05:55:11Z</dcterms:modified>
</cp:coreProperties>
</file>